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58" r:id="rId5"/>
    <p:sldId id="259" r:id="rId6"/>
    <p:sldId id="273" r:id="rId7"/>
    <p:sldId id="260" r:id="rId8"/>
    <p:sldId id="274" r:id="rId9"/>
    <p:sldId id="261" r:id="rId10"/>
    <p:sldId id="275" r:id="rId11"/>
    <p:sldId id="262" r:id="rId12"/>
    <p:sldId id="276" r:id="rId13"/>
    <p:sldId id="277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572C-F4C7-48F1-887A-A66790C083D1}" type="datetimeFigureOut">
              <a:rPr lang="en-US" smtClean="0"/>
              <a:t>5/18/2021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790D-317C-493F-B396-8DA661E3759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572C-F4C7-48F1-887A-A66790C083D1}" type="datetimeFigureOut">
              <a:rPr lang="en-US" smtClean="0"/>
              <a:t>5/18/2021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790D-317C-493F-B396-8DA661E3759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572C-F4C7-48F1-887A-A66790C083D1}" type="datetimeFigureOut">
              <a:rPr lang="en-US" smtClean="0"/>
              <a:t>5/18/2021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790D-317C-493F-B396-8DA661E3759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572C-F4C7-48F1-887A-A66790C083D1}" type="datetimeFigureOut">
              <a:rPr lang="en-US" smtClean="0"/>
              <a:t>5/18/2021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790D-317C-493F-B396-8DA661E3759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572C-F4C7-48F1-887A-A66790C083D1}" type="datetimeFigureOut">
              <a:rPr lang="en-US" smtClean="0"/>
              <a:t>5/18/2021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790D-317C-493F-B396-8DA661E3759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572C-F4C7-48F1-887A-A66790C083D1}" type="datetimeFigureOut">
              <a:rPr lang="en-US" smtClean="0"/>
              <a:t>5/18/2021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790D-317C-493F-B396-8DA661E3759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572C-F4C7-48F1-887A-A66790C083D1}" type="datetimeFigureOut">
              <a:rPr lang="en-US" smtClean="0"/>
              <a:t>5/18/2021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790D-317C-493F-B396-8DA661E3759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572C-F4C7-48F1-887A-A66790C083D1}" type="datetimeFigureOut">
              <a:rPr lang="en-US" smtClean="0"/>
              <a:t>5/18/2021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790D-317C-493F-B396-8DA661E3759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572C-F4C7-48F1-887A-A66790C083D1}" type="datetimeFigureOut">
              <a:rPr lang="en-US" smtClean="0"/>
              <a:t>5/18/2021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790D-317C-493F-B396-8DA661E3759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572C-F4C7-48F1-887A-A66790C083D1}" type="datetimeFigureOut">
              <a:rPr lang="en-US" smtClean="0"/>
              <a:t>5/18/2021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790D-317C-493F-B396-8DA661E3759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572C-F4C7-48F1-887A-A66790C083D1}" type="datetimeFigureOut">
              <a:rPr lang="en-US" smtClean="0"/>
              <a:t>5/18/2021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790D-317C-493F-B396-8DA661E3759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E572C-F4C7-48F1-887A-A66790C083D1}" type="datetimeFigureOut">
              <a:rPr lang="en-US" smtClean="0"/>
              <a:t>5/18/2021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4790D-317C-493F-B396-8DA661E37596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/>
              <a:t>FEMALE REPRODUCTIVE SYSTEM </a:t>
            </a:r>
            <a:br>
              <a:rPr lang="en-IN" b="1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rmAutofit/>
          </a:bodyPr>
          <a:lstStyle/>
          <a:p>
            <a:pPr algn="just"/>
            <a:r>
              <a:rPr lang="en-IN" b="1" dirty="0" smtClean="0"/>
              <a:t>Components </a:t>
            </a:r>
            <a:r>
              <a:rPr lang="en-IN" b="1" dirty="0"/>
              <a:t>of the female reproductive system: </a:t>
            </a:r>
          </a:p>
          <a:p>
            <a:pPr algn="just"/>
            <a:r>
              <a:rPr lang="en-IN" b="1" dirty="0"/>
              <a:t>(1) a pair of ovaries </a:t>
            </a:r>
          </a:p>
          <a:p>
            <a:pPr algn="just"/>
            <a:r>
              <a:rPr lang="en-IN" b="1" dirty="0"/>
              <a:t>(2) a pair of oviducts </a:t>
            </a:r>
          </a:p>
          <a:p>
            <a:pPr algn="just"/>
            <a:r>
              <a:rPr lang="en-IN" b="1" dirty="0"/>
              <a:t>(3) a uterus </a:t>
            </a:r>
          </a:p>
          <a:p>
            <a:pPr algn="just"/>
            <a:r>
              <a:rPr lang="en-IN" b="1" dirty="0"/>
              <a:t>(4) a vagina </a:t>
            </a:r>
          </a:p>
          <a:p>
            <a:pPr algn="just"/>
            <a:r>
              <a:rPr lang="en-IN" b="1" dirty="0"/>
              <a:t>(5) the external genitalia 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358246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14366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pl-PL" b="1" dirty="0"/>
              <a:t>OVARY – </a:t>
            </a:r>
            <a:r>
              <a:rPr lang="pl-PL" b="1" i="1" dirty="0"/>
              <a:t>lat. OVARIUM, gr. OOPHORON </a:t>
            </a:r>
          </a:p>
          <a:p>
            <a:pPr algn="just"/>
            <a:r>
              <a:rPr lang="en-IN" b="1" i="1" dirty="0"/>
              <a:t>Functions: </a:t>
            </a:r>
          </a:p>
          <a:p>
            <a:pPr algn="just"/>
            <a:r>
              <a:rPr lang="en-IN" b="1" dirty="0"/>
              <a:t>► 1. produce ova </a:t>
            </a:r>
          </a:p>
          <a:p>
            <a:pPr algn="just"/>
            <a:r>
              <a:rPr lang="en-IN" b="1" dirty="0"/>
              <a:t>► 2. secrete hormones – estrogens + progesterone </a:t>
            </a:r>
          </a:p>
          <a:p>
            <a:pPr algn="just"/>
            <a:r>
              <a:rPr lang="en-IN" b="1" i="1" dirty="0"/>
              <a:t>Histology: </a:t>
            </a:r>
          </a:p>
          <a:p>
            <a:pPr algn="just"/>
            <a:r>
              <a:rPr lang="en-IN" b="1" dirty="0"/>
              <a:t>● consists of a cortical and medullar regions (not sharply delineated) </a:t>
            </a:r>
          </a:p>
          <a:p>
            <a:pPr algn="just"/>
            <a:r>
              <a:rPr lang="en-IN" b="1" dirty="0"/>
              <a:t>● the surface of the ovary is covered by a simple </a:t>
            </a:r>
            <a:r>
              <a:rPr lang="en-IN" b="1" dirty="0" err="1"/>
              <a:t>cuboidal</a:t>
            </a:r>
            <a:r>
              <a:rPr lang="en-IN" b="1" dirty="0"/>
              <a:t> epithelium – </a:t>
            </a:r>
            <a:r>
              <a:rPr lang="en-IN" b="1" i="1" dirty="0"/>
              <a:t>the germinal epithelium </a:t>
            </a:r>
          </a:p>
          <a:p>
            <a:pPr algn="just"/>
            <a:r>
              <a:rPr lang="en-IN" b="1" dirty="0"/>
              <a:t>● under the germinal epithelium – </a:t>
            </a:r>
            <a:r>
              <a:rPr lang="en-IN" b="1" i="1" dirty="0"/>
              <a:t>tunica </a:t>
            </a:r>
            <a:r>
              <a:rPr lang="en-IN" b="1" i="1" dirty="0" err="1"/>
              <a:t>albuginea</a:t>
            </a:r>
            <a:r>
              <a:rPr lang="en-IN" b="1" i="1" dirty="0"/>
              <a:t> – layer of dense irregular connective tissue </a:t>
            </a:r>
          </a:p>
          <a:p>
            <a:pPr algn="just"/>
            <a:r>
              <a:rPr lang="en-IN" b="1" dirty="0"/>
              <a:t>A. CORTICAL REGION (CORTEX): </a:t>
            </a:r>
          </a:p>
          <a:p>
            <a:pPr algn="just"/>
            <a:r>
              <a:rPr lang="en-IN" b="1" dirty="0"/>
              <a:t>○ the </a:t>
            </a:r>
            <a:r>
              <a:rPr lang="en-IN" b="1" dirty="0" err="1"/>
              <a:t>stroma</a:t>
            </a:r>
            <a:r>
              <a:rPr lang="en-IN" b="1" dirty="0"/>
              <a:t> composed from connective tissue – cells respond to hormonal stimuli </a:t>
            </a:r>
          </a:p>
          <a:p>
            <a:pPr algn="just"/>
            <a:r>
              <a:rPr lang="en-IN" b="1" dirty="0"/>
              <a:t>○ contains numerous ovarian follicles in various stages of development </a:t>
            </a:r>
          </a:p>
          <a:p>
            <a:pPr algn="just"/>
            <a:r>
              <a:rPr lang="en-IN" b="1" dirty="0"/>
              <a:t>○ ovarian follicle consists of an </a:t>
            </a:r>
            <a:r>
              <a:rPr lang="en-IN" b="1" dirty="0" err="1"/>
              <a:t>oocyte</a:t>
            </a:r>
            <a:r>
              <a:rPr lang="en-IN" b="1" dirty="0"/>
              <a:t> surrounded by one or more layers of follicular cells – the </a:t>
            </a:r>
            <a:r>
              <a:rPr lang="en-IN" b="1" dirty="0" err="1"/>
              <a:t>granulosa</a:t>
            </a:r>
            <a:r>
              <a:rPr lang="en-IN" b="1" dirty="0"/>
              <a:t> cells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IN" b="1" dirty="0" smtClean="0"/>
              <a:t>● Development of ovarian follicles: </a:t>
            </a:r>
          </a:p>
          <a:p>
            <a:pPr algn="just"/>
            <a:r>
              <a:rPr lang="en-IN" b="1" dirty="0" smtClean="0"/>
              <a:t>1. Primordial follicles </a:t>
            </a:r>
          </a:p>
          <a:p>
            <a:pPr algn="just"/>
            <a:r>
              <a:rPr lang="en-IN" b="1" dirty="0" smtClean="0"/>
              <a:t>2. Primary follicles </a:t>
            </a:r>
          </a:p>
          <a:p>
            <a:pPr algn="just"/>
            <a:r>
              <a:rPr lang="en-IN" b="1" dirty="0" smtClean="0"/>
              <a:t>2.1. </a:t>
            </a:r>
            <a:r>
              <a:rPr lang="en-IN" b="1" dirty="0" err="1" smtClean="0"/>
              <a:t>Unilaminar</a:t>
            </a:r>
            <a:r>
              <a:rPr lang="en-IN" b="1" dirty="0" smtClean="0"/>
              <a:t> primary follicles </a:t>
            </a:r>
          </a:p>
          <a:p>
            <a:pPr algn="just"/>
            <a:r>
              <a:rPr lang="en-IN" b="1" dirty="0" smtClean="0"/>
              <a:t>2.2. </a:t>
            </a:r>
            <a:r>
              <a:rPr lang="en-IN" b="1" dirty="0" err="1" smtClean="0"/>
              <a:t>Multilaminar</a:t>
            </a:r>
            <a:r>
              <a:rPr lang="en-IN" b="1" dirty="0" smtClean="0"/>
              <a:t> primary follicles </a:t>
            </a:r>
          </a:p>
          <a:p>
            <a:pPr algn="just"/>
            <a:r>
              <a:rPr lang="en-IN" b="1" dirty="0" smtClean="0"/>
              <a:t>3. Secondary (</a:t>
            </a:r>
            <a:r>
              <a:rPr lang="en-IN" b="1" dirty="0" err="1" smtClean="0"/>
              <a:t>antral</a:t>
            </a:r>
            <a:r>
              <a:rPr lang="en-IN" b="1" dirty="0" smtClean="0"/>
              <a:t>) follicles </a:t>
            </a:r>
          </a:p>
          <a:p>
            <a:pPr algn="just"/>
            <a:r>
              <a:rPr lang="en-IN" b="1" dirty="0" smtClean="0"/>
              <a:t>4. Mature (</a:t>
            </a:r>
            <a:r>
              <a:rPr lang="en-IN" b="1" dirty="0" err="1" smtClean="0"/>
              <a:t>Graafian</a:t>
            </a:r>
            <a:r>
              <a:rPr lang="en-IN" b="1" dirty="0" smtClean="0"/>
              <a:t>) follicles </a:t>
            </a:r>
          </a:p>
          <a:p>
            <a:pPr algn="just"/>
            <a:r>
              <a:rPr lang="en-IN" b="1" dirty="0" smtClean="0"/>
              <a:t>B. </a:t>
            </a:r>
            <a:r>
              <a:rPr lang="en-IN" b="1" dirty="0"/>
              <a:t>MEDULLARY REGION (MEDULLA): </a:t>
            </a:r>
          </a:p>
          <a:p>
            <a:pPr algn="just"/>
            <a:r>
              <a:rPr lang="en-IN" b="1" dirty="0"/>
              <a:t>○ contains a rich vascular bed within a cellular loose connective tissue </a:t>
            </a:r>
            <a:endParaRPr lang="en-IN" dirty="0" smtClean="0"/>
          </a:p>
          <a:p>
            <a:pPr algn="just"/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8358246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571504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IN" b="1" dirty="0"/>
              <a:t>1.PRIMORDIAL FOLLICLES </a:t>
            </a:r>
          </a:p>
          <a:p>
            <a:pPr algn="just"/>
            <a:r>
              <a:rPr lang="en-IN" dirty="0"/>
              <a:t>● at the time of birth 400.000 - 1.000.000 </a:t>
            </a:r>
          </a:p>
          <a:p>
            <a:pPr algn="just"/>
            <a:r>
              <a:rPr lang="en-IN" dirty="0"/>
              <a:t>● only few hundred maturate </a:t>
            </a:r>
          </a:p>
          <a:p>
            <a:pPr algn="just"/>
            <a:r>
              <a:rPr lang="en-IN" dirty="0"/>
              <a:t>● </a:t>
            </a:r>
            <a:r>
              <a:rPr lang="en-IN" b="1" dirty="0"/>
              <a:t>arrested in prophase of meiosis I </a:t>
            </a:r>
          </a:p>
          <a:p>
            <a:pPr algn="just"/>
            <a:r>
              <a:rPr lang="en-IN" dirty="0"/>
              <a:t>● Composition : </a:t>
            </a:r>
          </a:p>
          <a:p>
            <a:pPr algn="just"/>
            <a:r>
              <a:rPr lang="en-IN" dirty="0"/>
              <a:t>a. primary </a:t>
            </a:r>
            <a:r>
              <a:rPr lang="en-IN" dirty="0" err="1"/>
              <a:t>oocyte</a:t>
            </a:r>
            <a:r>
              <a:rPr lang="en-IN" dirty="0"/>
              <a:t> </a:t>
            </a:r>
          </a:p>
          <a:p>
            <a:pPr algn="just"/>
            <a:r>
              <a:rPr lang="en-IN" dirty="0"/>
              <a:t>b. single layer of flat follicular cells </a:t>
            </a:r>
          </a:p>
          <a:p>
            <a:pPr algn="just"/>
            <a:r>
              <a:rPr lang="en-IN" dirty="0"/>
              <a:t>● surrounded by basement membrane </a:t>
            </a:r>
            <a:endParaRPr lang="en-IN" dirty="0" smtClean="0"/>
          </a:p>
          <a:p>
            <a:pPr algn="just"/>
            <a:r>
              <a:rPr lang="en-IN" b="1" dirty="0"/>
              <a:t>GROWING FOLLICLES: </a:t>
            </a:r>
          </a:p>
          <a:p>
            <a:pPr algn="just"/>
            <a:r>
              <a:rPr lang="en-IN" dirty="0"/>
              <a:t>● under influence of hormones at the onset of puberty – growing and maturation of ovarian follicles </a:t>
            </a:r>
          </a:p>
          <a:p>
            <a:pPr algn="just"/>
            <a:r>
              <a:rPr lang="en-IN" dirty="0"/>
              <a:t>● distinct changes in morphology of </a:t>
            </a:r>
            <a:r>
              <a:rPr lang="en-IN" b="1" dirty="0" err="1"/>
              <a:t>oocyte</a:t>
            </a:r>
            <a:r>
              <a:rPr lang="en-IN" b="1" dirty="0"/>
              <a:t>, follicular cells and </a:t>
            </a:r>
            <a:r>
              <a:rPr lang="en-IN" b="1" dirty="0" err="1"/>
              <a:t>stroma</a:t>
            </a:r>
            <a:r>
              <a:rPr lang="en-IN" b="1" dirty="0"/>
              <a:t> </a:t>
            </a:r>
            <a:r>
              <a:rPr lang="en-IN" b="1" dirty="0" err="1"/>
              <a:t>arround</a:t>
            </a:r>
            <a:r>
              <a:rPr lang="en-IN" b="1" dirty="0"/>
              <a:t> growing follicle </a:t>
            </a:r>
          </a:p>
          <a:p>
            <a:pPr algn="just"/>
            <a:r>
              <a:rPr lang="en-IN" b="1" dirty="0"/>
              <a:t>2. PRIMARY FOLLICLES </a:t>
            </a:r>
          </a:p>
          <a:p>
            <a:pPr algn="just"/>
            <a:r>
              <a:rPr lang="en-IN" b="1" dirty="0"/>
              <a:t>2.1. </a:t>
            </a:r>
            <a:r>
              <a:rPr lang="en-IN" b="1" dirty="0" err="1"/>
              <a:t>Unilaminar</a:t>
            </a:r>
            <a:r>
              <a:rPr lang="en-IN" b="1" dirty="0"/>
              <a:t> primary follicle </a:t>
            </a:r>
          </a:p>
          <a:p>
            <a:pPr algn="just"/>
            <a:r>
              <a:rPr lang="en-IN" b="1" dirty="0"/>
              <a:t>● follicular cells form single layer of </a:t>
            </a:r>
            <a:r>
              <a:rPr lang="en-IN" b="1" dirty="0" err="1"/>
              <a:t>cuboidal</a:t>
            </a:r>
            <a:r>
              <a:rPr lang="en-IN" b="1" dirty="0"/>
              <a:t> cells </a:t>
            </a:r>
          </a:p>
          <a:p>
            <a:pPr algn="just"/>
            <a:r>
              <a:rPr lang="en-IN" b="1" dirty="0"/>
              <a:t>● primary </a:t>
            </a:r>
            <a:r>
              <a:rPr lang="en-IN" b="1" dirty="0" err="1"/>
              <a:t>oocyte</a:t>
            </a:r>
            <a:r>
              <a:rPr lang="en-IN" b="1" dirty="0"/>
              <a:t> </a:t>
            </a:r>
            <a:endParaRPr lang="en-IN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57422" y="428604"/>
            <a:ext cx="411480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2786063"/>
            <a:ext cx="4114800" cy="2214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7223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IN" b="1" dirty="0"/>
              <a:t>● follicular cells proliferate by mitosis and form a </a:t>
            </a:r>
            <a:r>
              <a:rPr lang="en-IN" b="1" i="1" dirty="0"/>
              <a:t>stratified follicular epithelium, or </a:t>
            </a:r>
            <a:r>
              <a:rPr lang="en-IN" b="1" i="1" dirty="0" err="1"/>
              <a:t>granulosa</a:t>
            </a:r>
            <a:r>
              <a:rPr lang="en-IN" b="1" i="1" dirty="0"/>
              <a:t> layer → </a:t>
            </a:r>
            <a:r>
              <a:rPr lang="en-IN" b="1" i="1" dirty="0" err="1"/>
              <a:t>multilaminar</a:t>
            </a:r>
            <a:r>
              <a:rPr lang="en-IN" b="1" i="1" dirty="0"/>
              <a:t> primary follicle </a:t>
            </a:r>
          </a:p>
          <a:p>
            <a:pPr algn="just"/>
            <a:r>
              <a:rPr lang="en-IN" b="1" dirty="0"/>
              <a:t>2.2.Primary </a:t>
            </a:r>
            <a:r>
              <a:rPr lang="en-IN" b="1" dirty="0" err="1"/>
              <a:t>multilaminar</a:t>
            </a:r>
            <a:r>
              <a:rPr lang="en-IN" b="1" dirty="0"/>
              <a:t> follicle: </a:t>
            </a:r>
          </a:p>
          <a:p>
            <a:pPr algn="just"/>
            <a:r>
              <a:rPr lang="en-IN" b="1" dirty="0" err="1"/>
              <a:t>Avascular</a:t>
            </a:r>
            <a:r>
              <a:rPr lang="en-IN" b="1" dirty="0"/>
              <a:t> part: </a:t>
            </a:r>
          </a:p>
          <a:p>
            <a:pPr algn="just"/>
            <a:r>
              <a:rPr lang="en-IN" b="1" dirty="0"/>
              <a:t>● primary </a:t>
            </a:r>
            <a:r>
              <a:rPr lang="en-IN" b="1" dirty="0" err="1"/>
              <a:t>oocyte</a:t>
            </a:r>
            <a:r>
              <a:rPr lang="en-IN" b="1" dirty="0"/>
              <a:t> </a:t>
            </a:r>
          </a:p>
          <a:p>
            <a:pPr algn="just"/>
            <a:r>
              <a:rPr lang="en-IN" b="1" i="1" dirty="0"/>
              <a:t>● </a:t>
            </a:r>
            <a:r>
              <a:rPr lang="en-IN" b="1" i="1" dirty="0" err="1"/>
              <a:t>granulosa</a:t>
            </a:r>
            <a:r>
              <a:rPr lang="en-IN" b="1" i="1" dirty="0"/>
              <a:t> layer → stratified follicular epithelium </a:t>
            </a:r>
          </a:p>
          <a:p>
            <a:pPr algn="just"/>
            <a:r>
              <a:rPr lang="en-IN" b="1" i="1" dirty="0"/>
              <a:t>● a thick coat – the </a:t>
            </a:r>
            <a:r>
              <a:rPr lang="en-IN" b="1" i="1" dirty="0" err="1"/>
              <a:t>zona</a:t>
            </a:r>
            <a:r>
              <a:rPr lang="en-IN" b="1" i="1" dirty="0"/>
              <a:t> </a:t>
            </a:r>
            <a:r>
              <a:rPr lang="en-IN" b="1" i="1" dirty="0" err="1"/>
              <a:t>pellucida</a:t>
            </a:r>
            <a:r>
              <a:rPr lang="en-IN" b="1" i="1" dirty="0"/>
              <a:t> composed of </a:t>
            </a:r>
            <a:r>
              <a:rPr lang="en-IN" b="1" i="1" dirty="0" err="1"/>
              <a:t>glycoproteins</a:t>
            </a:r>
            <a:r>
              <a:rPr lang="en-IN" b="1" i="1" dirty="0"/>
              <a:t>, </a:t>
            </a:r>
          </a:p>
          <a:p>
            <a:pPr algn="just"/>
            <a:r>
              <a:rPr lang="en-IN" dirty="0"/>
              <a:t>surround the </a:t>
            </a:r>
            <a:r>
              <a:rPr lang="en-IN" dirty="0" err="1"/>
              <a:t>oocyte</a:t>
            </a:r>
            <a:r>
              <a:rPr lang="en-IN" dirty="0"/>
              <a:t> </a:t>
            </a:r>
          </a:p>
          <a:p>
            <a:pPr algn="just"/>
            <a:r>
              <a:rPr lang="en-IN" b="1" dirty="0" err="1"/>
              <a:t>Vascularized</a:t>
            </a:r>
            <a:r>
              <a:rPr lang="en-IN" b="1" dirty="0"/>
              <a:t> part: </a:t>
            </a:r>
          </a:p>
          <a:p>
            <a:pPr algn="just"/>
            <a:r>
              <a:rPr lang="en-IN" b="1" dirty="0"/>
              <a:t>● </a:t>
            </a:r>
            <a:r>
              <a:rPr lang="en-IN" b="1" dirty="0" err="1"/>
              <a:t>stromal</a:t>
            </a:r>
            <a:r>
              <a:rPr lang="en-IN" b="1" dirty="0"/>
              <a:t> tissue around differentiates into two layers: </a:t>
            </a:r>
          </a:p>
          <a:p>
            <a:pPr algn="just"/>
            <a:r>
              <a:rPr lang="en-IN" dirty="0"/>
              <a:t>- </a:t>
            </a:r>
            <a:r>
              <a:rPr lang="en-IN" b="1" i="1" dirty="0"/>
              <a:t>Theca </a:t>
            </a:r>
            <a:r>
              <a:rPr lang="en-IN" b="1" i="1" dirty="0" err="1"/>
              <a:t>folliculi</a:t>
            </a:r>
            <a:r>
              <a:rPr lang="en-IN" b="1" i="1" dirty="0"/>
              <a:t> </a:t>
            </a:r>
            <a:r>
              <a:rPr lang="en-IN" b="1" i="1" dirty="0" err="1"/>
              <a:t>interna</a:t>
            </a:r>
            <a:r>
              <a:rPr lang="en-IN" b="1" i="1" dirty="0"/>
              <a:t> – cellular layer </a:t>
            </a:r>
          </a:p>
          <a:p>
            <a:pPr algn="just"/>
            <a:r>
              <a:rPr lang="en-IN" dirty="0"/>
              <a:t>- </a:t>
            </a:r>
            <a:r>
              <a:rPr lang="en-IN" b="1" i="1" dirty="0"/>
              <a:t>Theca </a:t>
            </a:r>
            <a:r>
              <a:rPr lang="en-IN" b="1" i="1" dirty="0" err="1"/>
              <a:t>folliculi</a:t>
            </a:r>
            <a:r>
              <a:rPr lang="en-IN" b="1" i="1" dirty="0"/>
              <a:t> </a:t>
            </a:r>
            <a:r>
              <a:rPr lang="en-IN" b="1" i="1" dirty="0" err="1"/>
              <a:t>externa</a:t>
            </a:r>
            <a:r>
              <a:rPr lang="en-IN" b="1" i="1" dirty="0"/>
              <a:t>- fibrous layer </a:t>
            </a:r>
          </a:p>
          <a:p>
            <a:pPr algn="just"/>
            <a:endParaRPr lang="en-IN" dirty="0"/>
          </a:p>
          <a:p>
            <a:pPr algn="just"/>
            <a:r>
              <a:rPr lang="en-IN" b="1" dirty="0"/>
              <a:t>● theca </a:t>
            </a:r>
            <a:r>
              <a:rPr lang="en-IN" b="1" dirty="0" err="1"/>
              <a:t>folliculi</a:t>
            </a:r>
            <a:r>
              <a:rPr lang="en-IN" b="1" dirty="0"/>
              <a:t> </a:t>
            </a:r>
            <a:r>
              <a:rPr lang="en-IN" b="1" dirty="0" err="1"/>
              <a:t>interna</a:t>
            </a:r>
            <a:r>
              <a:rPr lang="en-IN" b="1" dirty="0"/>
              <a:t> cells – production of steroid hormones </a:t>
            </a:r>
            <a:endParaRPr lang="en-IN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00108"/>
            <a:ext cx="7786742" cy="4929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7223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IN" b="1" dirty="0"/>
              <a:t>3.SECONDARY FOLLICLES </a:t>
            </a:r>
          </a:p>
          <a:p>
            <a:pPr algn="just"/>
            <a:r>
              <a:rPr lang="en-IN" b="1" dirty="0"/>
              <a:t>● </a:t>
            </a:r>
            <a:r>
              <a:rPr lang="en-IN" b="1" i="1" dirty="0"/>
              <a:t>liquor </a:t>
            </a:r>
            <a:r>
              <a:rPr lang="en-IN" b="1" i="1" dirty="0" err="1"/>
              <a:t>folliculi</a:t>
            </a:r>
            <a:r>
              <a:rPr lang="en-IN" b="1" i="1" dirty="0"/>
              <a:t> – fluid accumulate in the spaces between </a:t>
            </a:r>
            <a:r>
              <a:rPr lang="en-IN" b="1" i="1" dirty="0" err="1"/>
              <a:t>granulosa</a:t>
            </a:r>
            <a:r>
              <a:rPr lang="en-IN" b="1" i="1" dirty="0"/>
              <a:t> cells (plasma </a:t>
            </a:r>
            <a:r>
              <a:rPr lang="en-IN" b="1" i="1" dirty="0" err="1"/>
              <a:t>exudate</a:t>
            </a:r>
            <a:r>
              <a:rPr lang="en-IN" b="1" i="1" dirty="0"/>
              <a:t> with </a:t>
            </a:r>
            <a:r>
              <a:rPr lang="en-IN" b="1" i="1" dirty="0" err="1"/>
              <a:t>hormons</a:t>
            </a:r>
            <a:r>
              <a:rPr lang="en-IN" b="1" i="1" dirty="0"/>
              <a:t>) </a:t>
            </a:r>
            <a:endParaRPr lang="en-IN" b="1" i="1" dirty="0" smtClean="0"/>
          </a:p>
          <a:p>
            <a:pPr algn="just"/>
            <a:r>
              <a:rPr lang="en-IN" b="1" dirty="0"/>
              <a:t>4. MATURE GRAAFIAN FOLLICLE </a:t>
            </a:r>
          </a:p>
          <a:p>
            <a:pPr algn="just"/>
            <a:r>
              <a:rPr lang="en-IN" b="1" dirty="0"/>
              <a:t>● about 2.5 cm in diameter </a:t>
            </a:r>
          </a:p>
          <a:p>
            <a:pPr algn="just"/>
            <a:r>
              <a:rPr lang="en-IN" b="1" dirty="0"/>
              <a:t>● protrudes deep into cortical tissue and extends over the surface of the organ </a:t>
            </a:r>
          </a:p>
          <a:p>
            <a:pPr algn="just"/>
            <a:r>
              <a:rPr lang="en-IN" b="1" dirty="0"/>
              <a:t>● the </a:t>
            </a:r>
            <a:r>
              <a:rPr lang="en-IN" b="1" dirty="0" err="1"/>
              <a:t>granulosa</a:t>
            </a:r>
            <a:r>
              <a:rPr lang="en-IN" b="1" dirty="0"/>
              <a:t> cells that form the first layer around the </a:t>
            </a:r>
            <a:r>
              <a:rPr lang="en-IN" b="1" dirty="0" err="1"/>
              <a:t>oocyte</a:t>
            </a:r>
            <a:r>
              <a:rPr lang="en-IN" b="1" dirty="0"/>
              <a:t> and are in close contact with </a:t>
            </a:r>
            <a:r>
              <a:rPr lang="en-IN" b="1" dirty="0" err="1"/>
              <a:t>zona</a:t>
            </a:r>
            <a:r>
              <a:rPr lang="en-IN" b="1" dirty="0"/>
              <a:t> </a:t>
            </a:r>
            <a:r>
              <a:rPr lang="en-IN" b="1" dirty="0" err="1"/>
              <a:t>pellucida</a:t>
            </a:r>
            <a:r>
              <a:rPr lang="en-IN" b="1" dirty="0"/>
              <a:t> – become elongated and form the </a:t>
            </a:r>
            <a:r>
              <a:rPr lang="en-IN" b="1" i="1" dirty="0"/>
              <a:t>corona </a:t>
            </a:r>
            <a:r>
              <a:rPr lang="en-IN" b="1" i="1" dirty="0" err="1"/>
              <a:t>radiata</a:t>
            </a:r>
            <a:r>
              <a:rPr lang="en-IN" b="1" i="1" dirty="0"/>
              <a:t> </a:t>
            </a:r>
          </a:p>
          <a:p>
            <a:pPr algn="just"/>
            <a:r>
              <a:rPr lang="en-IN" b="1" dirty="0"/>
              <a:t>● a hillock called </a:t>
            </a:r>
            <a:r>
              <a:rPr lang="en-IN" b="1" i="1" dirty="0"/>
              <a:t>cumulus </a:t>
            </a:r>
            <a:r>
              <a:rPr lang="en-IN" b="1" i="1" dirty="0" err="1"/>
              <a:t>oophorus</a:t>
            </a:r>
            <a:r>
              <a:rPr lang="en-IN" b="1" i="1" dirty="0"/>
              <a:t>, carrying an </a:t>
            </a:r>
            <a:r>
              <a:rPr lang="en-IN" b="1" i="1" dirty="0" err="1"/>
              <a:t>oocyte</a:t>
            </a:r>
            <a:r>
              <a:rPr lang="en-IN" b="1" i="1" dirty="0"/>
              <a:t> – positioned off </a:t>
            </a:r>
            <a:r>
              <a:rPr lang="en-IN" b="1" i="1" dirty="0" err="1"/>
              <a:t>center</a:t>
            </a:r>
            <a:r>
              <a:rPr lang="en-IN" b="1" i="1" dirty="0"/>
              <a:t> </a:t>
            </a:r>
          </a:p>
          <a:p>
            <a:pPr algn="just"/>
            <a:r>
              <a:rPr lang="en-IN" b="1" dirty="0"/>
              <a:t>● </a:t>
            </a:r>
            <a:r>
              <a:rPr lang="en-IN" b="1" i="1" dirty="0" err="1"/>
              <a:t>antrum</a:t>
            </a:r>
            <a:r>
              <a:rPr lang="en-IN" b="1" i="1" dirty="0"/>
              <a:t> </a:t>
            </a:r>
            <a:r>
              <a:rPr lang="en-IN" b="1" i="1" dirty="0" err="1"/>
              <a:t>folliculi</a:t>
            </a:r>
            <a:r>
              <a:rPr lang="en-IN" b="1" i="1" dirty="0"/>
              <a:t> with follicular fluid </a:t>
            </a:r>
          </a:p>
          <a:p>
            <a:pPr algn="just"/>
            <a:r>
              <a:rPr lang="en-IN" b="1" dirty="0"/>
              <a:t>● </a:t>
            </a:r>
            <a:r>
              <a:rPr lang="en-IN" b="1" dirty="0" err="1"/>
              <a:t>oocyte</a:t>
            </a:r>
            <a:r>
              <a:rPr lang="en-IN" b="1" dirty="0"/>
              <a:t> prior to ovulation complete first meiotic division forming secondary </a:t>
            </a:r>
            <a:r>
              <a:rPr lang="en-IN" b="1" dirty="0" err="1"/>
              <a:t>oocyte</a:t>
            </a:r>
            <a:r>
              <a:rPr lang="en-IN" b="1" dirty="0"/>
              <a:t> </a:t>
            </a:r>
          </a:p>
          <a:p>
            <a:pPr algn="just"/>
            <a:r>
              <a:rPr lang="en-IN" b="1" dirty="0"/>
              <a:t>● usually only one dominant follicle undergoes ovulation </a:t>
            </a:r>
            <a:endParaRPr lang="en-IN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571480"/>
            <a:ext cx="8001056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215370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000792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n-IN" b="1" dirty="0"/>
              <a:t>Ovulation </a:t>
            </a:r>
          </a:p>
          <a:p>
            <a:pPr algn="just"/>
            <a:r>
              <a:rPr lang="en-IN" dirty="0"/>
              <a:t>► the process of ovulation consists of </a:t>
            </a:r>
            <a:r>
              <a:rPr lang="en-IN" b="1" dirty="0"/>
              <a:t>rupture of the mature follicle and liberation of the ovum (into the oviduct) </a:t>
            </a:r>
          </a:p>
          <a:p>
            <a:pPr algn="just"/>
            <a:r>
              <a:rPr lang="en-IN" dirty="0"/>
              <a:t>► ovulation takes place approximately in the middle of the menstrual cycle – around the </a:t>
            </a:r>
            <a:r>
              <a:rPr lang="en-IN" b="1" dirty="0"/>
              <a:t>14-th day of a 28-day cycle </a:t>
            </a:r>
          </a:p>
          <a:p>
            <a:pPr algn="just"/>
            <a:r>
              <a:rPr lang="en-IN" b="1" dirty="0"/>
              <a:t>► the stimulus is a surge of LH – Luteinizing Hormone - secreted by the anterior pituitary gland </a:t>
            </a:r>
          </a:p>
          <a:p>
            <a:pPr algn="just"/>
            <a:r>
              <a:rPr lang="en-IN" b="1" dirty="0"/>
              <a:t>Maturation of </a:t>
            </a:r>
            <a:r>
              <a:rPr lang="en-IN" b="1" dirty="0" err="1"/>
              <a:t>oocytes</a:t>
            </a:r>
            <a:r>
              <a:rPr lang="en-IN" b="1" dirty="0"/>
              <a:t> </a:t>
            </a:r>
          </a:p>
          <a:p>
            <a:pPr algn="just"/>
            <a:r>
              <a:rPr lang="en-IN" dirty="0"/>
              <a:t>►</a:t>
            </a:r>
            <a:r>
              <a:rPr lang="en-IN" dirty="0" err="1"/>
              <a:t>oocytes</a:t>
            </a:r>
            <a:r>
              <a:rPr lang="en-IN" dirty="0"/>
              <a:t> are forming during intrauterine life </a:t>
            </a:r>
          </a:p>
          <a:p>
            <a:pPr algn="just"/>
            <a:r>
              <a:rPr lang="en-IN" dirty="0"/>
              <a:t>►primordial follicles contain primary </a:t>
            </a:r>
            <a:r>
              <a:rPr lang="en-IN" dirty="0" err="1"/>
              <a:t>oocytes</a:t>
            </a:r>
            <a:r>
              <a:rPr lang="en-IN" dirty="0"/>
              <a:t> in on the prophase of first meiotic division </a:t>
            </a:r>
          </a:p>
          <a:p>
            <a:pPr algn="just"/>
            <a:r>
              <a:rPr lang="en-IN" dirty="0"/>
              <a:t>►first meiotic division is completed before ovulation (expulsion of first polar body) </a:t>
            </a:r>
          </a:p>
          <a:p>
            <a:pPr algn="just"/>
            <a:r>
              <a:rPr lang="en-IN" dirty="0"/>
              <a:t>►second meiotic division stops in metaphase – completed after fertilization </a:t>
            </a:r>
          </a:p>
          <a:p>
            <a:pPr algn="just"/>
            <a:r>
              <a:rPr lang="en-IN" b="1" dirty="0"/>
              <a:t>ATRETIC FOLLICLE </a:t>
            </a:r>
          </a:p>
          <a:p>
            <a:pPr algn="just"/>
            <a:r>
              <a:rPr lang="en-IN" b="1" dirty="0"/>
              <a:t>● the most ovarian follicles undergo the process – </a:t>
            </a:r>
            <a:r>
              <a:rPr lang="en-IN" b="1" i="1" dirty="0" err="1"/>
              <a:t>atresia</a:t>
            </a:r>
            <a:r>
              <a:rPr lang="en-IN" b="1" i="1" dirty="0"/>
              <a:t> → follicular cells + </a:t>
            </a:r>
            <a:r>
              <a:rPr lang="en-IN" b="1" i="1" dirty="0" err="1"/>
              <a:t>oocytes</a:t>
            </a:r>
            <a:r>
              <a:rPr lang="en-IN" b="1" i="1" dirty="0"/>
              <a:t> die and are disposed of by </a:t>
            </a:r>
            <a:r>
              <a:rPr lang="en-IN" b="1" i="1" dirty="0" err="1"/>
              <a:t>phagocytic</a:t>
            </a:r>
            <a:r>
              <a:rPr lang="en-IN" b="1" i="1" dirty="0"/>
              <a:t> </a:t>
            </a:r>
            <a:r>
              <a:rPr lang="en-IN" b="1" i="1" dirty="0" smtClean="0"/>
              <a:t>cells. </a:t>
            </a:r>
            <a:endParaRPr lang="en-IN" b="1" i="1" dirty="0"/>
          </a:p>
          <a:p>
            <a:pPr algn="just"/>
            <a:r>
              <a:rPr lang="en-IN" b="1" dirty="0"/>
              <a:t>● the </a:t>
            </a:r>
            <a:r>
              <a:rPr lang="en-IN" b="1" dirty="0" err="1"/>
              <a:t>atresia</a:t>
            </a:r>
            <a:r>
              <a:rPr lang="en-IN" b="1" dirty="0"/>
              <a:t> can take place during any stages in the development of a follicle </a:t>
            </a:r>
          </a:p>
          <a:p>
            <a:pPr algn="just"/>
            <a:r>
              <a:rPr lang="en-IN" b="1" dirty="0"/>
              <a:t>● this process is </a:t>
            </a:r>
            <a:r>
              <a:rPr lang="en-IN" b="1" dirty="0" err="1"/>
              <a:t>histologically</a:t>
            </a:r>
            <a:r>
              <a:rPr lang="en-IN" b="1" dirty="0"/>
              <a:t> characterized by: </a:t>
            </a:r>
          </a:p>
          <a:p>
            <a:pPr algn="just"/>
            <a:r>
              <a:rPr lang="en-IN" dirty="0"/>
              <a:t>a. stop of mitosis in the </a:t>
            </a:r>
            <a:r>
              <a:rPr lang="en-IN" dirty="0" err="1"/>
              <a:t>granulosa</a:t>
            </a:r>
            <a:r>
              <a:rPr lang="en-IN" dirty="0"/>
              <a:t> cells </a:t>
            </a:r>
          </a:p>
          <a:p>
            <a:pPr algn="just"/>
            <a:r>
              <a:rPr lang="en-IN" dirty="0"/>
              <a:t>b. detachment of </a:t>
            </a:r>
            <a:r>
              <a:rPr lang="en-IN" dirty="0" err="1"/>
              <a:t>granulosa</a:t>
            </a:r>
            <a:r>
              <a:rPr lang="en-IN" dirty="0"/>
              <a:t> cells from the BM </a:t>
            </a:r>
          </a:p>
          <a:p>
            <a:pPr algn="just"/>
            <a:r>
              <a:rPr lang="en-IN" dirty="0"/>
              <a:t>c. death of the </a:t>
            </a:r>
            <a:r>
              <a:rPr lang="en-IN" dirty="0" err="1"/>
              <a:t>oocyte</a:t>
            </a:r>
            <a:r>
              <a:rPr lang="en-IN" dirty="0"/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607223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IN" b="1" dirty="0"/>
              <a:t>CORPUS LUTEUM (CL) </a:t>
            </a:r>
          </a:p>
          <a:p>
            <a:pPr algn="just"/>
            <a:r>
              <a:rPr lang="en-IN" dirty="0"/>
              <a:t>● after ovulation, the </a:t>
            </a:r>
            <a:r>
              <a:rPr lang="en-IN" b="1" dirty="0" err="1"/>
              <a:t>granulosa</a:t>
            </a:r>
            <a:r>
              <a:rPr lang="en-IN" b="1" dirty="0"/>
              <a:t> cells and those of theca </a:t>
            </a:r>
            <a:r>
              <a:rPr lang="en-IN" b="1" dirty="0" err="1"/>
              <a:t>interna</a:t>
            </a:r>
            <a:r>
              <a:rPr lang="en-IN" b="1" dirty="0"/>
              <a:t> that remain in the ovary form a temporary endocrine gland called the corpus </a:t>
            </a:r>
            <a:r>
              <a:rPr lang="en-IN" b="1" dirty="0" err="1"/>
              <a:t>luteum</a:t>
            </a:r>
            <a:r>
              <a:rPr lang="en-IN" b="1" dirty="0"/>
              <a:t> </a:t>
            </a:r>
          </a:p>
          <a:p>
            <a:pPr algn="just"/>
            <a:r>
              <a:rPr lang="en-IN" b="1" dirty="0"/>
              <a:t>● CL is localized in the cortical region of the ovary and persists 14 days after ovulation </a:t>
            </a:r>
          </a:p>
          <a:p>
            <a:pPr algn="just"/>
            <a:r>
              <a:rPr lang="en-IN" b="1" dirty="0"/>
              <a:t>● secretes hormones → </a:t>
            </a:r>
            <a:r>
              <a:rPr lang="en-IN" b="1" i="1" dirty="0" err="1"/>
              <a:t>progesteron</a:t>
            </a:r>
            <a:r>
              <a:rPr lang="en-IN" b="1" i="1" dirty="0"/>
              <a:t> + estrogens + </a:t>
            </a:r>
            <a:r>
              <a:rPr lang="en-IN" b="1" i="1" dirty="0" err="1"/>
              <a:t>relaxin</a:t>
            </a:r>
            <a:r>
              <a:rPr lang="en-IN" b="1" i="1" dirty="0"/>
              <a:t> </a:t>
            </a:r>
          </a:p>
          <a:p>
            <a:pPr algn="just"/>
            <a:r>
              <a:rPr lang="en-IN" dirty="0"/>
              <a:t>● the </a:t>
            </a:r>
            <a:r>
              <a:rPr lang="en-IN" b="1" dirty="0" err="1"/>
              <a:t>granulosa</a:t>
            </a:r>
            <a:r>
              <a:rPr lang="en-IN" b="1" dirty="0"/>
              <a:t> cells make up 80% of the parenchyma of the CL and are now called – </a:t>
            </a:r>
            <a:r>
              <a:rPr lang="en-IN" b="1" i="1" dirty="0" err="1"/>
              <a:t>granulosa</a:t>
            </a:r>
            <a:r>
              <a:rPr lang="en-IN" b="1" i="1" dirty="0"/>
              <a:t> </a:t>
            </a:r>
            <a:r>
              <a:rPr lang="en-IN" b="1" i="1" dirty="0" err="1"/>
              <a:t>lutein</a:t>
            </a:r>
            <a:r>
              <a:rPr lang="en-IN" b="1" i="1" dirty="0"/>
              <a:t> cells </a:t>
            </a:r>
          </a:p>
          <a:p>
            <a:pPr algn="just"/>
            <a:r>
              <a:rPr lang="en-IN" dirty="0"/>
              <a:t>● the </a:t>
            </a:r>
            <a:r>
              <a:rPr lang="en-IN" b="1" dirty="0"/>
              <a:t>cells of the theca </a:t>
            </a:r>
            <a:r>
              <a:rPr lang="en-IN" b="1" dirty="0" err="1"/>
              <a:t>interna</a:t>
            </a:r>
            <a:r>
              <a:rPr lang="en-IN" b="1" dirty="0"/>
              <a:t> form – </a:t>
            </a:r>
            <a:r>
              <a:rPr lang="en-IN" b="1" i="1" dirty="0"/>
              <a:t>theca </a:t>
            </a:r>
            <a:r>
              <a:rPr lang="en-IN" b="1" i="1" dirty="0" err="1"/>
              <a:t>lutein</a:t>
            </a:r>
            <a:r>
              <a:rPr lang="en-IN" b="1" i="1" dirty="0"/>
              <a:t> cells </a:t>
            </a:r>
            <a:endParaRPr lang="en-IN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n-IN" b="1" dirty="0"/>
              <a:t>OVIDUCT </a:t>
            </a:r>
            <a:r>
              <a:rPr lang="en-IN" b="1" i="1" dirty="0"/>
              <a:t>(FALLOPIANE TUBE) – lat. tuba </a:t>
            </a:r>
            <a:r>
              <a:rPr lang="en-IN" b="1" i="1" dirty="0" err="1"/>
              <a:t>uterina</a:t>
            </a:r>
            <a:r>
              <a:rPr lang="en-IN" b="1" i="1" dirty="0"/>
              <a:t> </a:t>
            </a:r>
          </a:p>
          <a:p>
            <a:pPr algn="just"/>
            <a:r>
              <a:rPr lang="en-IN" b="1" i="1" dirty="0"/>
              <a:t>Anatomy: </a:t>
            </a:r>
          </a:p>
          <a:p>
            <a:pPr algn="just"/>
            <a:r>
              <a:rPr lang="en-IN" b="1" dirty="0"/>
              <a:t>a. </a:t>
            </a:r>
            <a:r>
              <a:rPr lang="en-IN" b="1" dirty="0" err="1"/>
              <a:t>infundibulum</a:t>
            </a:r>
            <a:r>
              <a:rPr lang="en-IN" b="1" dirty="0"/>
              <a:t> (with </a:t>
            </a:r>
            <a:r>
              <a:rPr lang="en-IN" b="1" dirty="0" err="1"/>
              <a:t>fimbriae</a:t>
            </a:r>
            <a:r>
              <a:rPr lang="en-IN" b="1" dirty="0"/>
              <a:t>) </a:t>
            </a:r>
          </a:p>
          <a:p>
            <a:pPr algn="just"/>
            <a:r>
              <a:rPr lang="en-IN" b="1" dirty="0"/>
              <a:t>b. </a:t>
            </a:r>
            <a:r>
              <a:rPr lang="en-IN" b="1" dirty="0" err="1"/>
              <a:t>ampulla</a:t>
            </a:r>
            <a:r>
              <a:rPr lang="en-IN" b="1" dirty="0"/>
              <a:t>- most common for fertilisation </a:t>
            </a:r>
          </a:p>
          <a:p>
            <a:pPr algn="just"/>
            <a:r>
              <a:rPr lang="en-IN" b="1" dirty="0"/>
              <a:t>c. isthmus </a:t>
            </a:r>
          </a:p>
          <a:p>
            <a:pPr algn="just"/>
            <a:r>
              <a:rPr lang="en-IN" b="1" dirty="0"/>
              <a:t>d. intramural portion- traverses the wall of the uterus </a:t>
            </a:r>
          </a:p>
          <a:p>
            <a:pPr algn="just"/>
            <a:r>
              <a:rPr lang="en-IN" b="1" i="1" dirty="0"/>
              <a:t>Histology: </a:t>
            </a:r>
          </a:p>
          <a:p>
            <a:pPr algn="just"/>
            <a:r>
              <a:rPr lang="en-IN" b="1" dirty="0"/>
              <a:t>→ the wall is composed of 3 main layers </a:t>
            </a:r>
          </a:p>
          <a:p>
            <a:pPr algn="just"/>
            <a:r>
              <a:rPr lang="en-IN" b="1" dirty="0"/>
              <a:t>1) Tunica mucosa </a:t>
            </a:r>
          </a:p>
          <a:p>
            <a:pPr algn="just"/>
            <a:r>
              <a:rPr lang="en-IN" b="1" dirty="0"/>
              <a:t>● forms longitudinal mucosal folds (mainly in </a:t>
            </a:r>
            <a:r>
              <a:rPr lang="en-IN" b="1" dirty="0" err="1"/>
              <a:t>ampulla</a:t>
            </a:r>
            <a:r>
              <a:rPr lang="en-IN" b="1" dirty="0"/>
              <a:t> → labyrinth) </a:t>
            </a:r>
          </a:p>
          <a:p>
            <a:pPr algn="just"/>
            <a:r>
              <a:rPr lang="en-IN" b="1" dirty="0"/>
              <a:t>● </a:t>
            </a:r>
            <a:r>
              <a:rPr lang="en-IN" b="1" i="1" dirty="0"/>
              <a:t>lamina </a:t>
            </a:r>
            <a:r>
              <a:rPr lang="en-IN" b="1" i="1" dirty="0" err="1"/>
              <a:t>epithelialis</a:t>
            </a:r>
            <a:r>
              <a:rPr lang="en-IN" b="1" i="1" dirty="0"/>
              <a:t> – simple columnar epithelium </a:t>
            </a:r>
          </a:p>
          <a:p>
            <a:pPr algn="just"/>
            <a:r>
              <a:rPr lang="en-IN" b="1" dirty="0"/>
              <a:t>1.) CILIATED CELLS –possess many cilia- transport of the ovum and embryo </a:t>
            </a:r>
          </a:p>
          <a:p>
            <a:pPr algn="just"/>
            <a:r>
              <a:rPr lang="en-IN" b="1" dirty="0"/>
              <a:t>2.) SECRETORY CELLS – secrete a nutrient rich medium – nutrition of spermatozoa and </a:t>
            </a:r>
            <a:r>
              <a:rPr lang="en-IN" b="1" dirty="0" err="1"/>
              <a:t>preimplantation</a:t>
            </a:r>
            <a:r>
              <a:rPr lang="en-IN" b="1" dirty="0"/>
              <a:t> embryo </a:t>
            </a:r>
          </a:p>
          <a:p>
            <a:pPr algn="just"/>
            <a:r>
              <a:rPr lang="en-IN" b="1" dirty="0"/>
              <a:t>● </a:t>
            </a:r>
            <a:r>
              <a:rPr lang="en-IN" b="1" i="1" dirty="0"/>
              <a:t>lamina </a:t>
            </a:r>
            <a:r>
              <a:rPr lang="en-IN" b="1" i="1" dirty="0" err="1"/>
              <a:t>propria</a:t>
            </a:r>
            <a:r>
              <a:rPr lang="en-IN" b="1" i="1" dirty="0"/>
              <a:t> – loose connective tissue (is richly </a:t>
            </a:r>
            <a:r>
              <a:rPr lang="en-IN" b="1" i="1" dirty="0" err="1"/>
              <a:t>vascularized</a:t>
            </a:r>
            <a:r>
              <a:rPr lang="en-IN" b="1" i="1" dirty="0"/>
              <a:t>!) </a:t>
            </a:r>
          </a:p>
          <a:p>
            <a:pPr algn="just"/>
            <a:r>
              <a:rPr lang="en-IN" b="1" dirty="0"/>
              <a:t>(B) Tunica </a:t>
            </a:r>
            <a:r>
              <a:rPr lang="en-IN" b="1" dirty="0" err="1"/>
              <a:t>muscularis</a:t>
            </a:r>
            <a:r>
              <a:rPr lang="en-IN" b="1" dirty="0"/>
              <a:t> </a:t>
            </a:r>
          </a:p>
          <a:p>
            <a:pPr algn="just"/>
            <a:r>
              <a:rPr lang="en-IN" b="1" dirty="0"/>
              <a:t>● consists of smooth muscle cells disposed as: </a:t>
            </a:r>
          </a:p>
          <a:p>
            <a:pPr algn="just"/>
            <a:r>
              <a:rPr lang="en-IN" b="1" dirty="0"/>
              <a:t>1) INNER CIRCULAR (SPIRAL) LAYER </a:t>
            </a:r>
          </a:p>
          <a:p>
            <a:pPr algn="just"/>
            <a:r>
              <a:rPr lang="en-IN" dirty="0"/>
              <a:t>2) OUTER LONGITUDINAL LAYER </a:t>
            </a:r>
          </a:p>
          <a:p>
            <a:pPr algn="just"/>
            <a:r>
              <a:rPr lang="en-IN" b="1" dirty="0"/>
              <a:t>(C) Tunica </a:t>
            </a:r>
            <a:r>
              <a:rPr lang="en-IN" b="1" dirty="0" err="1"/>
              <a:t>serosa</a:t>
            </a:r>
            <a:r>
              <a:rPr lang="en-IN" b="1" dirty="0"/>
              <a:t> </a:t>
            </a:r>
          </a:p>
          <a:p>
            <a:pPr algn="just"/>
            <a:r>
              <a:rPr lang="en-IN" b="1" dirty="0"/>
              <a:t>● composed of visceral peritoneum (</a:t>
            </a:r>
            <a:r>
              <a:rPr lang="en-IN" b="1" i="1" dirty="0" err="1"/>
              <a:t>mesothelium</a:t>
            </a:r>
            <a:r>
              <a:rPr lang="en-IN" b="1" i="1" dirty="0"/>
              <a:t> + </a:t>
            </a:r>
            <a:r>
              <a:rPr lang="en-IN" b="1" i="1" dirty="0" err="1"/>
              <a:t>submesothelial</a:t>
            </a:r>
            <a:r>
              <a:rPr lang="en-IN" b="1" i="1" dirty="0"/>
              <a:t> layer) </a:t>
            </a:r>
          </a:p>
          <a:p>
            <a:pPr algn="just"/>
            <a:r>
              <a:rPr lang="en-IN" b="1" i="1" dirty="0"/>
              <a:t>Lamina </a:t>
            </a:r>
            <a:endParaRPr lang="en-IN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IN" b="1" dirty="0"/>
              <a:t>UTERUS </a:t>
            </a:r>
          </a:p>
          <a:p>
            <a:pPr algn="just"/>
            <a:r>
              <a:rPr lang="en-IN" b="1" i="1" dirty="0"/>
              <a:t>Function: </a:t>
            </a:r>
          </a:p>
          <a:p>
            <a:pPr algn="just"/>
            <a:r>
              <a:rPr lang="en-IN" b="1" dirty="0"/>
              <a:t>● during pregnancy – houses and support the developing embryo and </a:t>
            </a:r>
            <a:r>
              <a:rPr lang="en-IN" b="1" dirty="0" err="1"/>
              <a:t>fetus</a:t>
            </a:r>
            <a:r>
              <a:rPr lang="en-IN" b="1" dirty="0"/>
              <a:t> </a:t>
            </a:r>
          </a:p>
          <a:p>
            <a:pPr algn="just"/>
            <a:r>
              <a:rPr lang="en-IN" b="1" i="1" dirty="0"/>
              <a:t>Anatomy: </a:t>
            </a:r>
          </a:p>
          <a:p>
            <a:pPr algn="just"/>
            <a:r>
              <a:rPr lang="en-IN" b="1" dirty="0"/>
              <a:t>a. body (corpus uteri) – major part </a:t>
            </a:r>
          </a:p>
          <a:p>
            <a:pPr algn="just"/>
            <a:r>
              <a:rPr lang="en-IN" b="1" dirty="0"/>
              <a:t>b. cervix – narrow lower part </a:t>
            </a:r>
          </a:p>
          <a:p>
            <a:pPr algn="just"/>
            <a:r>
              <a:rPr lang="en-IN" b="1" dirty="0"/>
              <a:t>c. </a:t>
            </a:r>
            <a:r>
              <a:rPr lang="en-IN" b="1" dirty="0" err="1"/>
              <a:t>fundus</a:t>
            </a:r>
            <a:r>
              <a:rPr lang="en-IN" b="1" dirty="0"/>
              <a:t> – upper part (entrances of the oviducts) </a:t>
            </a:r>
          </a:p>
          <a:p>
            <a:pPr algn="just"/>
            <a:r>
              <a:rPr lang="en-IN" dirty="0"/>
              <a:t>* dense connective tissue of the lateral part of uterus form the broad ligament </a:t>
            </a:r>
          </a:p>
          <a:p>
            <a:pPr algn="just"/>
            <a:r>
              <a:rPr lang="en-IN" b="1" i="1" dirty="0"/>
              <a:t>Histology: </a:t>
            </a:r>
          </a:p>
          <a:p>
            <a:pPr algn="just"/>
            <a:r>
              <a:rPr lang="en-IN" b="1" dirty="0"/>
              <a:t>● the uterus is a thick-walled organ, wall consists of 3 layers: </a:t>
            </a:r>
          </a:p>
          <a:p>
            <a:pPr algn="just"/>
            <a:r>
              <a:rPr lang="en-IN" b="1" dirty="0"/>
              <a:t>A – tunica mucosa – ENDOMETRIUM </a:t>
            </a:r>
          </a:p>
          <a:p>
            <a:pPr algn="just"/>
            <a:r>
              <a:rPr lang="en-IN" b="1" dirty="0"/>
              <a:t>B – tunica </a:t>
            </a:r>
            <a:r>
              <a:rPr lang="en-IN" b="1" dirty="0" err="1"/>
              <a:t>muscularis</a:t>
            </a:r>
            <a:r>
              <a:rPr lang="en-IN" b="1" dirty="0"/>
              <a:t> – MYOMETRIUM </a:t>
            </a:r>
          </a:p>
          <a:p>
            <a:pPr algn="just"/>
            <a:r>
              <a:rPr lang="en-IN" b="1" dirty="0"/>
              <a:t>C – tunica </a:t>
            </a:r>
            <a:r>
              <a:rPr lang="en-IN" b="1" dirty="0" err="1"/>
              <a:t>serosa</a:t>
            </a:r>
            <a:r>
              <a:rPr lang="en-IN" b="1" dirty="0"/>
              <a:t> – PERIMETRIUM </a:t>
            </a:r>
          </a:p>
          <a:p>
            <a:pPr algn="just"/>
            <a:r>
              <a:rPr lang="en-IN" b="1" dirty="0"/>
              <a:t>* PARAMETRIUM – dense regular C.T. of the broad ligament </a:t>
            </a:r>
            <a:endParaRPr lang="en-IN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15106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n-IN" b="1" dirty="0"/>
              <a:t>ENDOMETRIUM </a:t>
            </a:r>
          </a:p>
          <a:p>
            <a:pPr algn="just"/>
            <a:r>
              <a:rPr lang="en-IN" b="1" dirty="0"/>
              <a:t>● consists of </a:t>
            </a:r>
            <a:r>
              <a:rPr lang="en-IN" b="1" i="1" dirty="0"/>
              <a:t>lamina </a:t>
            </a:r>
            <a:r>
              <a:rPr lang="en-IN" b="1" i="1" dirty="0" err="1"/>
              <a:t>epithelialis</a:t>
            </a:r>
            <a:r>
              <a:rPr lang="en-IN" b="1" i="1" dirty="0"/>
              <a:t> and lamina </a:t>
            </a:r>
            <a:r>
              <a:rPr lang="en-IN" b="1" i="1" dirty="0" err="1"/>
              <a:t>propria</a:t>
            </a:r>
            <a:r>
              <a:rPr lang="en-IN" b="1" i="1" dirty="0"/>
              <a:t> </a:t>
            </a:r>
          </a:p>
          <a:p>
            <a:pPr algn="just"/>
            <a:r>
              <a:rPr lang="en-IN" b="1" dirty="0"/>
              <a:t>● epithelial lining – simple columnar epithelium containing </a:t>
            </a:r>
            <a:r>
              <a:rPr lang="en-IN" b="1" dirty="0" err="1"/>
              <a:t>secretory</a:t>
            </a:r>
            <a:r>
              <a:rPr lang="en-IN" b="1" dirty="0"/>
              <a:t> and ciliated cells </a:t>
            </a:r>
          </a:p>
          <a:p>
            <a:pPr algn="just"/>
            <a:r>
              <a:rPr lang="en-IN" b="1" dirty="0"/>
              <a:t>● lamina </a:t>
            </a:r>
            <a:r>
              <a:rPr lang="en-IN" b="1" dirty="0" err="1"/>
              <a:t>propria</a:t>
            </a:r>
            <a:r>
              <a:rPr lang="en-IN" b="1" dirty="0"/>
              <a:t> – loose connective tissue with many </a:t>
            </a:r>
            <a:r>
              <a:rPr lang="en-IN" b="1" dirty="0" err="1"/>
              <a:t>stellate</a:t>
            </a:r>
            <a:r>
              <a:rPr lang="en-IN" b="1" dirty="0"/>
              <a:t> fibroblasts</a:t>
            </a:r>
            <a:r>
              <a:rPr lang="en-IN" b="1" i="1" dirty="0"/>
              <a:t>, contains abundant amorphous ground substance→ uterine glands – simple tubular glands (covered by simple columnar epithelial cells) </a:t>
            </a:r>
          </a:p>
          <a:p>
            <a:pPr algn="just"/>
            <a:r>
              <a:rPr lang="en-IN" b="1" dirty="0"/>
              <a:t>● Layers of </a:t>
            </a:r>
            <a:r>
              <a:rPr lang="en-IN" b="1" dirty="0" err="1"/>
              <a:t>endometrium</a:t>
            </a:r>
            <a:r>
              <a:rPr lang="en-IN" b="1" dirty="0"/>
              <a:t>: </a:t>
            </a:r>
          </a:p>
          <a:p>
            <a:pPr algn="just"/>
            <a:r>
              <a:rPr lang="en-IN" b="1" dirty="0"/>
              <a:t>1. </a:t>
            </a:r>
            <a:r>
              <a:rPr lang="en-IN" b="1" dirty="0" err="1"/>
              <a:t>Zona</a:t>
            </a:r>
            <a:r>
              <a:rPr lang="en-IN" b="1" dirty="0"/>
              <a:t> </a:t>
            </a:r>
            <a:r>
              <a:rPr lang="en-IN" b="1" dirty="0" err="1"/>
              <a:t>functionalis</a:t>
            </a:r>
            <a:r>
              <a:rPr lang="en-IN" b="1" dirty="0"/>
              <a:t> </a:t>
            </a:r>
          </a:p>
          <a:p>
            <a:pPr algn="just"/>
            <a:r>
              <a:rPr lang="en-IN" dirty="0"/>
              <a:t>○ superficial layer </a:t>
            </a:r>
          </a:p>
          <a:p>
            <a:pPr algn="just"/>
            <a:r>
              <a:rPr lang="en-IN" dirty="0"/>
              <a:t>○ exhibit </a:t>
            </a:r>
            <a:r>
              <a:rPr lang="en-IN" b="1" dirty="0"/>
              <a:t>dramatic changes during menstrual cycle every month as a result of hormonal changes </a:t>
            </a:r>
          </a:p>
          <a:p>
            <a:pPr algn="just"/>
            <a:r>
              <a:rPr lang="en-IN" dirty="0"/>
              <a:t>○ shed during menstruation ! </a:t>
            </a:r>
          </a:p>
          <a:p>
            <a:pPr algn="just"/>
            <a:r>
              <a:rPr lang="en-IN" b="1" dirty="0"/>
              <a:t>2. </a:t>
            </a:r>
            <a:r>
              <a:rPr lang="en-IN" b="1" dirty="0" err="1"/>
              <a:t>Zona</a:t>
            </a:r>
            <a:r>
              <a:rPr lang="en-IN" b="1" dirty="0"/>
              <a:t> </a:t>
            </a:r>
            <a:r>
              <a:rPr lang="en-IN" b="1" dirty="0" err="1"/>
              <a:t>basalis</a:t>
            </a:r>
            <a:r>
              <a:rPr lang="en-IN" b="1" dirty="0"/>
              <a:t> </a:t>
            </a:r>
          </a:p>
          <a:p>
            <a:pPr algn="just"/>
            <a:r>
              <a:rPr lang="en-IN" dirty="0"/>
              <a:t>○ </a:t>
            </a:r>
            <a:r>
              <a:rPr lang="en-IN" b="1" dirty="0"/>
              <a:t>basal layer adjacent to the </a:t>
            </a:r>
            <a:r>
              <a:rPr lang="en-IN" b="1" dirty="0" err="1"/>
              <a:t>myometrium</a:t>
            </a:r>
            <a:r>
              <a:rPr lang="en-IN" b="1" dirty="0"/>
              <a:t> </a:t>
            </a:r>
          </a:p>
          <a:p>
            <a:pPr algn="just"/>
            <a:r>
              <a:rPr lang="en-IN" b="1" dirty="0"/>
              <a:t>○ undergoes little changes during the menstrual cycle </a:t>
            </a:r>
          </a:p>
          <a:p>
            <a:pPr algn="just"/>
            <a:r>
              <a:rPr lang="en-IN" b="1" dirty="0"/>
              <a:t>○ not shed during menstruation ! </a:t>
            </a:r>
          </a:p>
          <a:p>
            <a:pPr algn="just"/>
            <a:r>
              <a:rPr lang="en-IN" b="1" dirty="0"/>
              <a:t>○ provides a new epithelium and lamina </a:t>
            </a:r>
            <a:r>
              <a:rPr lang="en-IN" b="1" dirty="0" err="1"/>
              <a:t>propria</a:t>
            </a:r>
            <a:r>
              <a:rPr lang="en-IN" b="1" dirty="0"/>
              <a:t> for the renewal of the </a:t>
            </a:r>
            <a:r>
              <a:rPr lang="en-IN" b="1" dirty="0" err="1" smtClean="0"/>
              <a:t>endometrium</a:t>
            </a:r>
            <a:r>
              <a:rPr lang="en-IN" b="1" dirty="0"/>
              <a:t>.</a:t>
            </a:r>
            <a:r>
              <a:rPr lang="en-IN" b="1" dirty="0" smtClean="0"/>
              <a:t> </a:t>
            </a:r>
            <a:endParaRPr lang="en-IN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607223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n-IN" b="1" i="1" dirty="0"/>
              <a:t>ENDOMETRIAL BLOOD SUPPLY </a:t>
            </a:r>
          </a:p>
          <a:p>
            <a:pPr algn="just"/>
            <a:r>
              <a:rPr lang="en-IN" dirty="0"/>
              <a:t>○ the </a:t>
            </a:r>
            <a:r>
              <a:rPr lang="en-IN" dirty="0" err="1"/>
              <a:t>endometrium</a:t>
            </a:r>
            <a:r>
              <a:rPr lang="en-IN" dirty="0"/>
              <a:t> has a </a:t>
            </a:r>
            <a:r>
              <a:rPr lang="en-IN" b="1" dirty="0"/>
              <a:t>unique dual blood supply </a:t>
            </a:r>
          </a:p>
          <a:p>
            <a:pPr algn="just"/>
            <a:r>
              <a:rPr lang="en-IN" dirty="0"/>
              <a:t>○ the </a:t>
            </a:r>
            <a:r>
              <a:rPr lang="en-IN" b="1" dirty="0"/>
              <a:t>uterine artery distributes blood to </a:t>
            </a:r>
            <a:r>
              <a:rPr lang="en-IN" b="1" dirty="0" err="1"/>
              <a:t>arcuate</a:t>
            </a:r>
            <a:r>
              <a:rPr lang="en-IN" b="1" dirty="0"/>
              <a:t> arteries in the middle layer of the </a:t>
            </a:r>
            <a:r>
              <a:rPr lang="en-IN" b="1" dirty="0" err="1"/>
              <a:t>myometrium</a:t>
            </a:r>
            <a:r>
              <a:rPr lang="en-IN" b="1" dirty="0"/>
              <a:t> </a:t>
            </a:r>
          </a:p>
          <a:p>
            <a:pPr algn="just"/>
            <a:r>
              <a:rPr lang="en-IN" dirty="0"/>
              <a:t>○ from these vessels, </a:t>
            </a:r>
            <a:r>
              <a:rPr lang="en-IN" b="1" dirty="0"/>
              <a:t>2 sets of arteries arise to supply blood to the </a:t>
            </a:r>
            <a:r>
              <a:rPr lang="en-IN" b="1" dirty="0" err="1"/>
              <a:t>endometrium</a:t>
            </a:r>
            <a:r>
              <a:rPr lang="en-IN" b="1" dirty="0"/>
              <a:t>: </a:t>
            </a:r>
          </a:p>
          <a:p>
            <a:pPr algn="just"/>
            <a:r>
              <a:rPr lang="en-IN" b="1" dirty="0"/>
              <a:t>(1) STRAIGHT (BASAL) ARTERIES → which supply the </a:t>
            </a:r>
            <a:r>
              <a:rPr lang="en-IN" b="1" i="1" dirty="0" err="1"/>
              <a:t>zona</a:t>
            </a:r>
            <a:r>
              <a:rPr lang="en-IN" b="1" i="1" dirty="0"/>
              <a:t> </a:t>
            </a:r>
            <a:r>
              <a:rPr lang="en-IN" b="1" i="1" dirty="0" err="1"/>
              <a:t>basalis</a:t>
            </a:r>
            <a:r>
              <a:rPr lang="en-IN" b="1" i="1" dirty="0"/>
              <a:t> </a:t>
            </a:r>
          </a:p>
          <a:p>
            <a:pPr algn="just"/>
            <a:r>
              <a:rPr lang="en-IN" b="1" dirty="0"/>
              <a:t>(2) COILED (SPIRAL) ARTERIES → which bring blood to the </a:t>
            </a:r>
            <a:r>
              <a:rPr lang="en-IN" b="1" i="1" dirty="0" err="1"/>
              <a:t>zona</a:t>
            </a:r>
            <a:r>
              <a:rPr lang="en-IN" b="1" i="1" dirty="0"/>
              <a:t> </a:t>
            </a:r>
            <a:r>
              <a:rPr lang="en-IN" b="1" i="1" dirty="0" err="1"/>
              <a:t>functionalis</a:t>
            </a:r>
            <a:r>
              <a:rPr lang="en-IN" b="1" i="1" dirty="0"/>
              <a:t> and </a:t>
            </a:r>
            <a:r>
              <a:rPr lang="en-IN" b="1" i="1" dirty="0" err="1"/>
              <a:t>undrrgo</a:t>
            </a:r>
            <a:r>
              <a:rPr lang="en-IN" b="1" i="1" dirty="0"/>
              <a:t> pronounced changes during menstrual cycle </a:t>
            </a:r>
            <a:endParaRPr lang="en-IN" b="1" i="1" dirty="0" smtClean="0"/>
          </a:p>
          <a:p>
            <a:pPr algn="just"/>
            <a:r>
              <a:rPr lang="en-IN" b="1" dirty="0"/>
              <a:t>MYOMETRIUM </a:t>
            </a:r>
          </a:p>
          <a:p>
            <a:pPr algn="just"/>
            <a:r>
              <a:rPr lang="en-IN" b="1" dirty="0"/>
              <a:t>● thick muscular layer (4 poorly defined layers) </a:t>
            </a:r>
          </a:p>
          <a:p>
            <a:pPr algn="just"/>
            <a:r>
              <a:rPr lang="en-IN" dirty="0"/>
              <a:t>● composed of bundles of smooth muscle cells separated by connective tissue </a:t>
            </a:r>
          </a:p>
          <a:p>
            <a:pPr algn="just"/>
            <a:r>
              <a:rPr lang="en-IN" dirty="0"/>
              <a:t>● inner and outer layers are longitudinal, thick middle circular </a:t>
            </a:r>
          </a:p>
          <a:p>
            <a:pPr algn="just"/>
            <a:r>
              <a:rPr lang="en-IN" dirty="0"/>
              <a:t>● the middle layers contain the larger blood vessels (</a:t>
            </a:r>
            <a:r>
              <a:rPr lang="en-IN" i="1" dirty="0" err="1"/>
              <a:t>arcuate</a:t>
            </a:r>
            <a:r>
              <a:rPr lang="en-IN" i="1" dirty="0"/>
              <a:t> arteries)</a:t>
            </a:r>
            <a:r>
              <a:rPr lang="en-IN" b="1" i="1" dirty="0"/>
              <a:t>- stratum </a:t>
            </a:r>
            <a:r>
              <a:rPr lang="en-IN" b="1" i="1" dirty="0" err="1"/>
              <a:t>vasculare</a:t>
            </a:r>
            <a:r>
              <a:rPr lang="en-IN" b="1" i="1" dirty="0"/>
              <a:t> </a:t>
            </a:r>
          </a:p>
          <a:p>
            <a:pPr algn="just"/>
            <a:r>
              <a:rPr lang="en-IN" dirty="0"/>
              <a:t>● </a:t>
            </a:r>
            <a:r>
              <a:rPr lang="en-IN" dirty="0" err="1"/>
              <a:t>myometrium</a:t>
            </a:r>
            <a:r>
              <a:rPr lang="en-IN" dirty="0"/>
              <a:t> </a:t>
            </a:r>
            <a:r>
              <a:rPr lang="en-IN" dirty="0" err="1"/>
              <a:t>thicknes</a:t>
            </a:r>
            <a:r>
              <a:rPr lang="en-IN" dirty="0"/>
              <a:t> during pregnancy because of the </a:t>
            </a:r>
            <a:r>
              <a:rPr lang="en-IN" b="1" dirty="0"/>
              <a:t>hypertrophy and hyperplasia of individual smooth muscle cells </a:t>
            </a:r>
          </a:p>
          <a:p>
            <a:pPr algn="just"/>
            <a:r>
              <a:rPr lang="en-IN" b="1" dirty="0"/>
              <a:t>PERIMETRIUM </a:t>
            </a:r>
          </a:p>
          <a:p>
            <a:pPr algn="just"/>
            <a:r>
              <a:rPr lang="en-IN" b="1" dirty="0"/>
              <a:t>● </a:t>
            </a:r>
            <a:r>
              <a:rPr lang="en-IN" b="1" i="1" dirty="0" err="1"/>
              <a:t>submesothelial</a:t>
            </a:r>
            <a:r>
              <a:rPr lang="en-IN" b="1" i="1" dirty="0"/>
              <a:t> connective tissue and </a:t>
            </a:r>
            <a:r>
              <a:rPr lang="en-IN" b="1" i="1" dirty="0" err="1"/>
              <a:t>mesothelium</a:t>
            </a:r>
            <a:r>
              <a:rPr lang="en-IN" b="1" i="1" dirty="0"/>
              <a:t> </a:t>
            </a:r>
            <a:endParaRPr lang="en-IN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8215370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715436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215370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1338</Words>
  <Application>Microsoft Office PowerPoint</Application>
  <PresentationFormat>On-screen Show (4:3)</PresentationFormat>
  <Paragraphs>151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FEMALE REPRODUCTIVE SYSTEM 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PRITI</dc:creator>
  <cp:lastModifiedBy>PRITI</cp:lastModifiedBy>
  <cp:revision>7</cp:revision>
  <dcterms:created xsi:type="dcterms:W3CDTF">2021-05-18T13:35:06Z</dcterms:created>
  <dcterms:modified xsi:type="dcterms:W3CDTF">2021-05-18T14:25:48Z</dcterms:modified>
</cp:coreProperties>
</file>